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</p:sldIdLst>
  <p:sldSz cx="6858000" cy="9144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0C929"/>
    <a:srgbClr val="105413"/>
    <a:srgbClr val="FB0303"/>
    <a:srgbClr val="FF0066"/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808" y="79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72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1D1D502-C7FC-49ED-B7E2-E324FF37FA2C}" type="datetimeFigureOut">
              <a:rPr lang="ru-RU" smtClean="0"/>
              <a:pPr>
                <a:defRPr/>
              </a:pPr>
              <a:t>13.04.2023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2A3FC3-9FFD-4006-9DD0-86412142A9F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45282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061B1FE-F77D-4419-9F2C-BBAB8007F765}" type="datetimeFigureOut">
              <a:rPr lang="ru-RU" smtClean="0"/>
              <a:pPr>
                <a:defRPr/>
              </a:pPr>
              <a:t>13.04.2023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18A029-D532-47F7-86F6-EF3074C82EA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59326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57178" y="488951"/>
            <a:ext cx="3357563" cy="104013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5467339-DA71-42A4-BED9-A9F8FA9B91E0}" type="datetimeFigureOut">
              <a:rPr lang="ru-RU" smtClean="0"/>
              <a:pPr>
                <a:defRPr/>
              </a:pPr>
              <a:t>13.04.2023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AAB625-2472-4EF3-BF5E-326F1C0E7F3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78629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9ED25DE-B0A0-48FD-9014-9D699CED0399}" type="datetimeFigureOut">
              <a:rPr lang="ru-RU" smtClean="0"/>
              <a:pPr>
                <a:defRPr/>
              </a:pPr>
              <a:t>13.04.2023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E4E0E9-C9ED-4270-80E0-7344C14044B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73872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22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B296E52-D013-44A0-8DA3-D32D60878417}" type="datetimeFigureOut">
              <a:rPr lang="ru-RU" smtClean="0"/>
              <a:pPr>
                <a:defRPr/>
              </a:pPr>
              <a:t>13.04.2023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4B71CB-85AC-4125-AD82-CD224C149D3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592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7177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628902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529A25B-8AD3-4065-BEE2-C5DE77AF481D}" type="datetimeFigureOut">
              <a:rPr lang="ru-RU" smtClean="0"/>
              <a:pPr>
                <a:defRPr/>
              </a:pPr>
              <a:t>13.04.2023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2FBC5D-45E5-4468-BA7B-1570F1EEADB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53199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2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2902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72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483772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2B442D7-513C-469F-9D6F-255AA0885520}" type="datetimeFigureOut">
              <a:rPr lang="ru-RU" smtClean="0"/>
              <a:pPr>
                <a:defRPr/>
              </a:pPr>
              <a:t>13.04.2023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A6DA75-3B52-4C98-943E-16B37CCDD53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90877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B8C6EFF-B317-47E5-9E05-6CB6201E88A6}" type="datetimeFigureOut">
              <a:rPr lang="ru-RU" smtClean="0"/>
              <a:pPr>
                <a:defRPr/>
              </a:pPr>
              <a:t>13.04.2023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3C0649-FC72-4EFB-85F1-FA07DC69B1B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17997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08317FD-663F-421F-8342-65BCC38EAD49}" type="datetimeFigureOut">
              <a:rPr lang="ru-RU" smtClean="0"/>
              <a:pPr>
                <a:defRPr/>
              </a:pPr>
              <a:t>13.04.2023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75B4DE-5421-4F6F-B496-BCDEAC75EA4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91042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3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1290" y="364071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3" y="1913471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987D6D2-D7CB-4117-A658-FA04483B0202}" type="datetimeFigureOut">
              <a:rPr lang="ru-RU" smtClean="0"/>
              <a:pPr>
                <a:defRPr/>
              </a:pPr>
              <a:t>13.04.2023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2FA05F-85FF-42A2-BA4A-2D0FA0F2647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8695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06A445A-8F28-4627-83A2-5E4049FFD508}" type="datetimeFigureOut">
              <a:rPr lang="ru-RU" smtClean="0"/>
              <a:pPr>
                <a:defRPr/>
              </a:pPr>
              <a:t>13.04.2023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9A9FAC-2094-4B44-A86F-2B063DCEA17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19274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5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8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E7F0D2B-5B38-4CA1-BD07-0404CE93DD3B}" type="datetimeFigureOut">
              <a:rPr lang="ru-RU" smtClean="0"/>
              <a:pPr>
                <a:defRPr/>
              </a:pPr>
              <a:t>13.04.2023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8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8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E396D5C-CF87-4335-9904-1DAF3D4029E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91102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hyperlink" Target="mailto:otdekzhabinka@brest-region.gov.by" TargetMode="External"/><Relationship Id="rId4" Type="http://schemas.openxmlformats.org/officeDocument/2006/relationships/image" Target="../media/image3.jpeg"/><Relationship Id="rId9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Картинки\100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23" y="37160"/>
            <a:ext cx="2174941" cy="1375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D:\Картинки\1822516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3780" y="7656210"/>
            <a:ext cx="3441113" cy="1524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D:\Картинки\image03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7768" y="5796728"/>
            <a:ext cx="1183601" cy="1183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:\Картинки\cms752ba4a94fd2dafc2e36a97becee43e8cms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914" y="4967837"/>
            <a:ext cx="1445009" cy="1081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D:\Картинки\HTB17BhkXb9YBuNjy0Fgq6AxcXXa5.jpg_350x350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5126" y="5652120"/>
            <a:ext cx="1412776" cy="141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Картинки\8d42b3df9356cde93233c01614c47f2f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4044" y="4853415"/>
            <a:ext cx="1595073" cy="1196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D:\Картинки\Дидактические панели.jpg"/>
          <p:cNvPicPr>
            <a:picLocks noChangeAspect="1" noChangeArrowheads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1038" y="52800"/>
            <a:ext cx="1846962" cy="1846963"/>
          </a:xfrm>
          <a:prstGeom prst="rect">
            <a:avLst/>
          </a:prstGeom>
          <a:solidFill>
            <a:schemeClr val="bg2"/>
          </a:solidFill>
          <a:extLst/>
        </p:spPr>
      </p:pic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1742614" y="135270"/>
            <a:ext cx="3645024" cy="31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171450" indent="-171450" defTabSz="685800" fontAlgn="auto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ИНВЕСТИЦИОННОЕ ПРЕДЛОЖЕНИЕ</a:t>
            </a: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1724870" y="452646"/>
            <a:ext cx="3792363" cy="9353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fontAlgn="auto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Организация производства спортивного инвентаря, оборудования для сенсорных комнат, игровых и спортивных площадок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8051" y="1403649"/>
            <a:ext cx="3339214" cy="3647152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ОПИСАНИЕ </a:t>
            </a:r>
            <a:r>
              <a:rPr lang="ru-RU" sz="11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ПРОЕКТА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11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Целью проекта является создание производства по изготовлению спортивного инвентаря, оборудования для сенсорных комнат, игровых и спортивных площадок для удовлетворения спроса на внутреннем </a:t>
            </a:r>
            <a:r>
              <a:rPr lang="ru-RU" sz="11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рынке</a:t>
            </a:r>
          </a:p>
          <a:p>
            <a:pPr marL="171450" indent="-171450"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11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Реализация </a:t>
            </a:r>
            <a:r>
              <a:rPr lang="ru-RU" sz="11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проекта позволит: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обеспечить </a:t>
            </a:r>
            <a:r>
              <a:rPr lang="ru-RU" sz="11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спортивные учреждения и учреждения образования спортивным инвентарем, детскими игровыми комплексами, оборудованием для сенсорных комнат и спортивных площадок собственного производства;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создать новые рабочие места (на </a:t>
            </a:r>
            <a:r>
              <a:rPr lang="ru-RU" sz="11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территории </a:t>
            </a:r>
            <a:r>
              <a:rPr lang="ru-RU" sz="11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района аналогичные производства отсутствуют);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увеличить поступления в бюджет Жабинковского </a:t>
            </a:r>
            <a:r>
              <a:rPr lang="ru-RU" sz="11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района.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11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Земельный </a:t>
            </a:r>
            <a:r>
              <a:rPr lang="ru-RU" sz="11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участок расположен в Жабинковском районе, </a:t>
            </a:r>
            <a:r>
              <a:rPr lang="ru-RU" sz="1100" b="1" i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аг</a:t>
            </a:r>
            <a:r>
              <a:rPr lang="ru-RU" sz="11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100" b="1" i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Ракитница</a:t>
            </a:r>
            <a:r>
              <a:rPr lang="ru-RU" sz="11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1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1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1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ул</a:t>
            </a:r>
            <a:r>
              <a:rPr lang="ru-RU" sz="11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24 Съезда КПСС</a:t>
            </a:r>
            <a:r>
              <a:rPr lang="ru-RU" sz="1100" b="1" i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100" b="1" i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2Г</a:t>
            </a:r>
            <a:endParaRPr lang="ru-RU" sz="11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00205" y="1691680"/>
            <a:ext cx="3241164" cy="1015663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НАЛИЧИЕ ИНФРАСТРУКТУРЫ:</a:t>
            </a:r>
          </a:p>
          <a:p>
            <a: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электроснабжение;</a:t>
            </a:r>
          </a:p>
          <a:p>
            <a:pPr>
              <a:buFontTx/>
              <a:buChar char="-"/>
            </a:pPr>
            <a: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  <a:t> водоснабжение и водоотведение;</a:t>
            </a:r>
          </a:p>
          <a:p>
            <a: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  <a:t>- центральное отопление;</a:t>
            </a:r>
          </a:p>
          <a:p>
            <a:pPr>
              <a:buFontTx/>
              <a:buChar char="-"/>
            </a:pPr>
            <a: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  <a:t> расстояние до трассы М1/Е30 – менее 1 км</a:t>
            </a:r>
            <a:endParaRPr lang="ru-RU" sz="1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8051" y="5927984"/>
            <a:ext cx="3339214" cy="3046988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  <a:t>ПРЕИМУЩЕСТВА </a:t>
            </a: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ДЛЯ ИНВЕСТОРОВ:</a:t>
            </a:r>
          </a:p>
          <a:p>
            <a:pPr indent="180975" algn="just">
              <a:buFont typeface="Wingdings" pitchFamily="2" charset="2"/>
              <a:buChar char="Ø"/>
            </a:pP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освобождение от уплаты налога </a:t>
            </a:r>
            <a:r>
              <a:rPr lang="ru-RU" sz="12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прибыль в течение 7 лет со дня принятия решения о создании компании на территории Жабинковского района (от реализации товаров (работ, услуг) собственного производства);</a:t>
            </a:r>
          </a:p>
          <a:p>
            <a:pPr indent="180975" algn="just">
              <a:buFont typeface="Wingdings" pitchFamily="2" charset="2"/>
              <a:buChar char="Ø"/>
            </a:pPr>
            <a:r>
              <a:rPr lang="ru-RU" sz="12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освобождение от уплаты налога на недвижимость в течение 7 лет со дня принятия решения о создании компании на территории Жабинковского района;</a:t>
            </a:r>
          </a:p>
          <a:p>
            <a:pPr indent="180975" algn="just">
              <a:buFont typeface="Wingdings" pitchFamily="2" charset="2"/>
              <a:buChar char="Ø"/>
            </a:pPr>
            <a:r>
              <a:rPr lang="ru-RU" sz="12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неприменение повышающих коэффициентов к ставкам земельного налога и налога на недвижимость в соответствии с решением Жабинковского районного Совета Депутатов</a:t>
            </a:r>
            <a:endParaRPr lang="en-US" altLang="ru-RU" sz="1200" b="1" i="1" dirty="0">
              <a:latin typeface="Rockwell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01009" y="2788663"/>
            <a:ext cx="3240359" cy="3139321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ДОПОЛНИТЕЛЬНЫЕ </a:t>
            </a:r>
            <a:r>
              <a:rPr lang="ru-RU" sz="11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ПРЕИМУЩЕСТВА ДЛЯ ИНВЕСТОРОВ В РАМКАХ ИНВЕСТИЦИОННОГО ДОГОВОРА: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be-BY" sz="11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предоставление без проведения аукциона на праве аренды земельного участка</a:t>
            </a:r>
            <a:r>
              <a:rPr lang="ru-RU" sz="11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be-BY" sz="11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освобождение от платы за право заключения договора аренды земельного участка;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11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освобождение от </a:t>
            </a:r>
            <a:r>
              <a:rPr lang="be-BY" sz="11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уплаты ввозных таможенных пошлин и налога на добавленную стоимость при ввозе на территорию Республики Беларусь оборудования и запасных частей к нему для объектов, связанных с реализацией инвестиционного проекта;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11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e-BY" sz="11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строительство объектов, предусмотренных инвестиционным проектом, параллельно с разработкой, экспертизой и утверждением в установленном порядке необходимой проектно-сметной документации</a:t>
            </a:r>
            <a:r>
              <a:rPr lang="be-BY" sz="11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1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3501010" y="6894432"/>
            <a:ext cx="3168650" cy="1446550"/>
          </a:xfrm>
          <a:prstGeom prst="rect">
            <a:avLst/>
          </a:prstGeom>
          <a:noFill/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1100" b="1" i="1" dirty="0" smtClean="0">
                <a:latin typeface="Times New Roman" pitchFamily="18" charset="0"/>
                <a:cs typeface="Times New Roman" pitchFamily="18" charset="0"/>
              </a:rPr>
              <a:t>КОНТАКТЫ:</a:t>
            </a:r>
            <a:endParaRPr lang="ru-RU" sz="1100" b="1" i="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1100" b="1" i="1" dirty="0">
                <a:latin typeface="Times New Roman" pitchFamily="18" charset="0"/>
                <a:cs typeface="Times New Roman" pitchFamily="18" charset="0"/>
              </a:rPr>
              <a:t>Отдел экономики Жабинковского районного исполнительного комитета </a:t>
            </a:r>
            <a:endParaRPr lang="ru-RU" sz="11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1100" b="1" i="1" dirty="0" smtClean="0">
                <a:latin typeface="Times New Roman" pitchFamily="18" charset="0"/>
                <a:cs typeface="Times New Roman" pitchFamily="18" charset="0"/>
              </a:rPr>
              <a:t>225101</a:t>
            </a:r>
            <a:r>
              <a:rPr lang="ru-RU" sz="1100" b="1" i="1" dirty="0">
                <a:latin typeface="Times New Roman" pitchFamily="18" charset="0"/>
                <a:cs typeface="Times New Roman" pitchFamily="18" charset="0"/>
              </a:rPr>
              <a:t>, Республика Беларусь</a:t>
            </a:r>
            <a:r>
              <a:rPr lang="ru-RU" sz="1100" b="1" i="1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>
              <a:spcAft>
                <a:spcPts val="0"/>
              </a:spcAft>
            </a:pPr>
            <a:r>
              <a:rPr lang="ru-RU" sz="1100" b="1" i="1" dirty="0" smtClean="0">
                <a:latin typeface="Times New Roman" pitchFamily="18" charset="0"/>
                <a:cs typeface="Times New Roman" pitchFamily="18" charset="0"/>
              </a:rPr>
              <a:t>Брестская </a:t>
            </a:r>
            <a:r>
              <a:rPr lang="ru-RU" sz="1100" b="1" i="1" dirty="0">
                <a:latin typeface="Times New Roman" pitchFamily="18" charset="0"/>
                <a:cs typeface="Times New Roman" pitchFamily="18" charset="0"/>
              </a:rPr>
              <a:t>область, г. Жабинка, ул. Кирова, 65 </a:t>
            </a:r>
            <a:r>
              <a:rPr lang="ru-RU" sz="1100" b="1" i="1" dirty="0" smtClean="0">
                <a:latin typeface="Times New Roman" pitchFamily="18" charset="0"/>
                <a:cs typeface="Times New Roman" pitchFamily="18" charset="0"/>
                <a:hlinkClick r:id="rId10"/>
              </a:rPr>
              <a:t>otdekzhabinka@brest-region.gov.by</a:t>
            </a:r>
            <a:endParaRPr lang="ru-RU" sz="11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1100" b="1" i="1" dirty="0" smtClean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ru-RU" sz="1100" b="1" i="1" dirty="0">
                <a:latin typeface="Times New Roman" pitchFamily="18" charset="0"/>
                <a:cs typeface="Times New Roman" pitchFamily="18" charset="0"/>
              </a:rPr>
              <a:t>375 (1641) 35 6 78</a:t>
            </a:r>
            <a:r>
              <a:rPr lang="ru-RU" sz="1100" b="1" i="1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100" b="1" i="1" smtClean="0">
                <a:latin typeface="Times New Roman" pitchFamily="18" charset="0"/>
                <a:cs typeface="Times New Roman" pitchFamily="18" charset="0"/>
              </a:rPr>
              <a:t>35678;</a:t>
            </a:r>
            <a:endParaRPr lang="ru-RU" sz="11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1100" b="1" i="1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ru-RU" sz="1100" b="1" i="1" dirty="0">
                <a:latin typeface="Times New Roman" pitchFamily="18" charset="0"/>
                <a:cs typeface="Times New Roman" pitchFamily="18" charset="0"/>
              </a:rPr>
              <a:t>375 29 800 49 55</a:t>
            </a:r>
            <a:endParaRPr lang="ru-RU" sz="11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AutoShape 6" descr="Технологии шоковой заморозки ягод - подберем оборудование"/>
          <p:cNvSpPr>
            <a:spLocks noChangeAspect="1" noChangeArrowheads="1"/>
          </p:cNvSpPr>
          <p:nvPr/>
        </p:nvSpPr>
        <p:spPr bwMode="auto">
          <a:xfrm>
            <a:off x="307975" y="7940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383</TotalTime>
  <Words>266</Words>
  <Application>Microsoft Office PowerPoint</Application>
  <PresentationFormat>Экран (4:3)</PresentationFormat>
  <Paragraphs>29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Company>office 2007 rus ent: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userok</dc:creator>
  <cp:lastModifiedBy>User</cp:lastModifiedBy>
  <cp:revision>33</cp:revision>
  <dcterms:created xsi:type="dcterms:W3CDTF">2019-09-20T12:37:54Z</dcterms:created>
  <dcterms:modified xsi:type="dcterms:W3CDTF">2023-04-13T13:14:10Z</dcterms:modified>
</cp:coreProperties>
</file>